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32"/>
  </p:handoutMasterIdLst>
  <p:sldIdLst>
    <p:sldId id="699" r:id="rId7"/>
    <p:sldId id="873" r:id="rId9"/>
    <p:sldId id="885" r:id="rId10"/>
    <p:sldId id="874" r:id="rId11"/>
    <p:sldId id="876" r:id="rId12"/>
    <p:sldId id="863" r:id="rId13"/>
    <p:sldId id="886" r:id="rId14"/>
    <p:sldId id="864" r:id="rId15"/>
    <p:sldId id="866" r:id="rId16"/>
    <p:sldId id="865" r:id="rId17"/>
    <p:sldId id="868" r:id="rId18"/>
    <p:sldId id="870" r:id="rId19"/>
    <p:sldId id="877" r:id="rId20"/>
    <p:sldId id="878" r:id="rId21"/>
    <p:sldId id="879" r:id="rId22"/>
    <p:sldId id="880" r:id="rId23"/>
    <p:sldId id="887" r:id="rId24"/>
    <p:sldId id="882" r:id="rId25"/>
    <p:sldId id="883" r:id="rId26"/>
    <p:sldId id="884" r:id="rId27"/>
    <p:sldId id="888" r:id="rId28"/>
    <p:sldId id="889" r:id="rId29"/>
    <p:sldId id="890" r:id="rId30"/>
    <p:sldId id="907" r:id="rId31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14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9.png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1" Type="http://schemas.openxmlformats.org/officeDocument/2006/relationships/tags" Target="../tags/tag1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1.png"/><Relationship Id="rId1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1" Type="http://schemas.openxmlformats.org/officeDocument/2006/relationships/tags" Target="../tags/tag1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1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3.png"/><Relationship Id="rId1" Type="http://schemas.openxmlformats.org/officeDocument/2006/relationships/tags" Target="../tags/tag1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4.png"/><Relationship Id="rId1" Type="http://schemas.openxmlformats.org/officeDocument/2006/relationships/tags" Target="../tags/tag1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5.png"/><Relationship Id="rId1" Type="http://schemas.openxmlformats.org/officeDocument/2006/relationships/tags" Target="../tags/tag13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3.png"/><Relationship Id="rId1" Type="http://schemas.openxmlformats.org/officeDocument/2006/relationships/tags" Target="../tags/tag12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6.png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hyperlink" Target="https://docs.qq.com/sheet/DWkdzYmhiVVN6R2pO" TargetMode="External"/><Relationship Id="rId1" Type="http://schemas.openxmlformats.org/officeDocument/2006/relationships/tags" Target="../tags/tag1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0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8.png"/><Relationship Id="rId1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43725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校友邦实习上报</a:t>
            </a:r>
            <a:r>
              <a:rPr lang="en-US" altLang="zh-CN" sz="1350" kern="0" dirty="0">
                <a:sym typeface="微软雅黑" panose="020B0503020204020204" pitchFamily="34" charset="-122"/>
              </a:rPr>
              <a:t>+</a:t>
            </a:r>
            <a:r>
              <a:rPr lang="zh-CN" altLang="en-US" sz="1350" kern="0" dirty="0">
                <a:sym typeface="微软雅黑" panose="020B0503020204020204" pitchFamily="34" charset="-122"/>
              </a:rPr>
              <a:t>全国大学生公共服务平台</a:t>
            </a:r>
            <a:endParaRPr lang="zh-CN" altLang="en-US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实习上报操作指南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全国大学生公共服务系统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上报数据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15" y="555625"/>
            <a:ext cx="73031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上报流程：点击实习数据上报，点击上报新增实习数据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255" y="915670"/>
            <a:ext cx="9105265" cy="397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全国大学生公共服务系统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上报数据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15" y="466090"/>
            <a:ext cx="8438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上报流程：上传实习数据，每次上传不大于</a:t>
            </a:r>
            <a:r>
              <a:rPr lang="en-US" altLang="zh-CN"/>
              <a:t>2</a:t>
            </a:r>
            <a:r>
              <a:rPr lang="zh-CN" altLang="en-US">
                <a:ea typeface="宋体" panose="02010600030101010101" pitchFamily="2" charset="-122"/>
              </a:rPr>
              <a:t>万条，成功和失败条数也会显示，下载校验失败的数据需要修改后再次上传校验。如果是院系管理上传，需要校级管理审核后，系统校验。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045" y="1059815"/>
            <a:ext cx="8919210" cy="3900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7912735" cy="393700"/>
          </a:xfrm>
        </p:spPr>
        <p:txBody>
          <a:bodyPr/>
          <a:p>
            <a:r>
              <a:rPr lang="zh-CN" altLang="en-US">
                <a:sym typeface="+mn-ea"/>
              </a:rPr>
              <a:t>实习上报（</a:t>
            </a:r>
            <a:r>
              <a:rPr lang="zh-CN" altLang="en-US" sz="1200">
                <a:solidFill>
                  <a:srgbClr val="FF0000"/>
                </a:solidFill>
                <a:sym typeface="+mn-ea"/>
              </a:rPr>
              <a:t>校级管理审核学院管理上报的数据，学院上传后要及时审核，校级直接上传的无需审核</a:t>
            </a:r>
            <a:r>
              <a:rPr lang="zh-CN" altLang="en-US" sz="1200">
                <a:sym typeface="+mn-ea"/>
              </a:rPr>
              <a:t>）</a:t>
            </a:r>
            <a:endParaRPr lang="zh-CN" altLang="en-US" sz="12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555625"/>
            <a:ext cx="8970010" cy="417639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 flipV="1">
            <a:off x="3204210" y="3580130"/>
            <a:ext cx="869315" cy="4076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139565" y="3651885"/>
            <a:ext cx="4096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需要审核</a:t>
            </a:r>
            <a:r>
              <a:rPr lang="zh-CN" altLang="en-US" sz="1600">
                <a:cs typeface="+mn-ea"/>
              </a:rPr>
              <a:t>的</a:t>
            </a:r>
            <a:r>
              <a:rPr lang="zh-CN" altLang="en-US">
                <a:cs typeface="+mn-ea"/>
              </a:rPr>
              <a:t>数</a:t>
            </a:r>
            <a:r>
              <a:rPr lang="zh-CN" altLang="en-US"/>
              <a:t>据，校级管理员可以在实习上报模块查看数据，并通过审核即可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全国大学生公共服务系统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上报数据</a:t>
            </a:r>
            <a:endParaRPr lang="zh-CN" altLang="en-US"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8160" y="678180"/>
            <a:ext cx="75685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校验的内容主要是接入工商口，校验企业的名称及代码、所在城市代码、学号、学生姓名，校验一般需要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1-2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天。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8160" y="1622425"/>
            <a:ext cx="7575550" cy="26765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全国大学生公共服务系统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上报数据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210" y="790575"/>
            <a:ext cx="72777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校验不通过主要有单位名称不对、信用代码错误、学籍信息错误、单位注销等。校验不通过的数据需要下载，修改再次上传和校验。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7210" y="1646555"/>
            <a:ext cx="8069580" cy="26479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全国大学生公共服务系统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上报数据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925" y="979170"/>
            <a:ext cx="74568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未校验、已校验的数据均支持编辑与删除，本月上传的数据如错误较多可以重新上传提交校验，会自动覆盖。不支持批量覆盖上月的数据，需要校级管理员及时审核数据。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4" name="图片 -214748247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2925" y="1969135"/>
            <a:ext cx="8058150" cy="18300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全国大学生公共服务系统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上报数据</a:t>
            </a:r>
            <a:endParaRPr lang="zh-CN" altLang="en-US"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1635" y="562610"/>
            <a:ext cx="74568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展示本校及各院系上报进展统计结果。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43025" y="1043305"/>
            <a:ext cx="6242685" cy="37172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4204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上报人才培养方案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如何将人才培养方案上报到全国大学生公共服务平台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vert="horz" rtlCol="0" anchor="b">
            <a:normAutofit/>
          </a:bodyPr>
          <a:p>
            <a:pPr lvl="0" algn="l"/>
            <a:r>
              <a:rPr lang="zh-CN" altLang="en-US" sz="1400" b="0">
                <a:latin typeface="Microsoft YaHei Regular" panose="020B0502040204020203" charset="-122"/>
                <a:ea typeface="Microsoft YaHei Regular" panose="020B0502040204020203" charset="-122"/>
                <a:sym typeface="+mn-ea"/>
              </a:rPr>
              <a:t>方案上报负责人</a:t>
            </a:r>
            <a:endParaRPr lang="zh-CN" altLang="en-US" sz="1400" b="0">
              <a:latin typeface="Microsoft YaHei Regular" panose="020B0502040204020203" charset="-122"/>
              <a:ea typeface="Microsoft YaHei Regular" panose="020B0502040204020203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07415" y="598805"/>
            <a:ext cx="74568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学校用户可上报本学校的实习培养方案数据、编辑或删除实习培养方案数据。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3" name="图片 -21474824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7430" y="1148080"/>
            <a:ext cx="6857365" cy="30753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vert="horz" rtlCol="0" anchor="b">
            <a:normAutofit/>
          </a:bodyPr>
          <a:p>
            <a:pPr lvl="0" algn="l"/>
            <a:r>
              <a:rPr lang="zh-CN" altLang="en-US" sz="1400" b="0">
                <a:latin typeface="Microsoft YaHei Regular" panose="020B0502040204020203" charset="-122"/>
                <a:ea typeface="Microsoft YaHei Regular" panose="020B0502040204020203" charset="-122"/>
                <a:sym typeface="+mn-ea"/>
              </a:rPr>
              <a:t>方案维度与规则</a:t>
            </a:r>
            <a:endParaRPr lang="zh-CN" altLang="en-US" sz="1400" b="0">
              <a:latin typeface="Microsoft YaHei Regular" panose="020B0502040204020203" charset="-122"/>
              <a:ea typeface="Microsoft YaHei Regular" panose="020B0502040204020203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27405" y="993140"/>
          <a:ext cx="7212330" cy="36576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111250"/>
                <a:gridCol w="770890"/>
                <a:gridCol w="5330190"/>
              </a:tblGrid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字段名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是否必填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填写要求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课程代码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校内课程编号，在学校内代表唯一课程，不超过50位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课程名称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不超过200字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课程类别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如必修、选修等，按照校内真实情况填写。不超过20字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开课院系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不超过50字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授课对象专业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若授课对象专业为所有专业，填写“所有专业”；如需添加多个授课对象专业，单个上报可点击“+”添加，批量上报以中文逗号隔开，如“专业一，专业二”。不超过500字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授课对象年级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如大一、大二等，按照校内真实情况填写，如需添加多个授课对象年级，单个上报可点击“+”添加，批量上报以中文逗号隔开，如“大一，大二”。不超过50字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开课学期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如春季学期、夏季学期、秋季学期等，按照校内真实情况填写。不超过50字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总学分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格式要求为数字，整数部分最多3位，小数部分最多2位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实习学分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格式要求为数字，整数部分最多3位，小数部分最多2位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总学时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格式要求为正整数，不超过3位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实习学时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格式要求为正整数，不超过3位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授课教师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必填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zh-CN" sz="1000"/>
                        <a:t>授课教师真实姓名，如需添加多位授课教师，单个上报可点击“+”添加，批量上报以中文逗号隔开，如“姓名1，姓名2”。不超过200字</a:t>
                      </a:r>
                      <a:endParaRPr lang="zh-CN" sz="1000"/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44855" y="466090"/>
            <a:ext cx="76542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共有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12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个字段，是指人才培养方案里面的实习课程信息，可以直接提取教务系统的排课信息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流程图</a:t>
            </a:r>
            <a:endParaRPr lang="zh-CN" altLang="en-US">
              <a:sym typeface="+mn-ea"/>
            </a:endParaRPr>
          </a:p>
        </p:txBody>
      </p:sp>
      <p:pic>
        <p:nvPicPr>
          <p:cNvPr id="1031" name="图片 1" descr="QQ图片202302021258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5150" y="232410"/>
            <a:ext cx="5473700" cy="4678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vert="horz" rtlCol="0" anchor="b">
            <a:normAutofit/>
          </a:bodyPr>
          <a:p>
            <a:pPr lvl="0" algn="l"/>
            <a:r>
              <a:rPr lang="zh-CN" altLang="en-US" sz="1400" b="0">
                <a:latin typeface="Microsoft YaHei Regular" panose="020B0502040204020203" charset="-122"/>
                <a:ea typeface="Microsoft YaHei Regular" panose="020B0502040204020203" charset="-122"/>
                <a:sym typeface="+mn-ea"/>
              </a:rPr>
              <a:t>方案的上传、编辑与修改</a:t>
            </a:r>
            <a:endParaRPr lang="zh-CN" altLang="en-US" sz="1400" b="0">
              <a:latin typeface="Microsoft YaHei Regular" panose="020B0502040204020203" charset="-122"/>
              <a:ea typeface="Microsoft YaHei Regular" panose="020B0502040204020203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66750" y="643255"/>
            <a:ext cx="74568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登录平台后点击【上报实习培养方案】，可以批量上报。单次不超过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万条。上传后可以查看、编辑与删除。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3" name="图片 -21474824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44245" y="1124585"/>
            <a:ext cx="6901180" cy="353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4204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操作过程中最容易遇到的问题汇总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/>
          <a:p>
            <a:r>
              <a:rPr lang="zh-CN" altLang="en-US"/>
              <a:t>常见问题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27405" y="771747"/>
          <a:ext cx="7467600" cy="35306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45795"/>
                <a:gridCol w="1731645"/>
                <a:gridCol w="4655820"/>
              </a:tblGrid>
              <a:tr h="8013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1</a:t>
                      </a:r>
                      <a:endParaRPr lang="en-US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上传数据不成功时报“未获取到学生学籍信息”错误怎么办？</a:t>
                      </a:r>
                      <a:endParaRPr lang="zh-CN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1. 检查姓名、学号中是否有空格、换行等符号；</a:t>
                      </a:r>
                      <a:r>
                        <a:rPr lang="en-US" sz="1000"/>
                        <a:t>2. 检查学生姓名、学号是否和学生的学信档案或和学校的学籍信息库内一致。必须完完全全一模一样。</a:t>
                      </a:r>
                      <a:endParaRPr lang="en-US" altLang="en-US" sz="1000"/>
                    </a:p>
                  </a:txBody>
                  <a:tcPr marL="12700" marR="12700" marT="12700" vert="horz" anchor="ctr" anchorCtr="0"/>
                </a:tc>
              </a:tr>
              <a:tr h="1363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2</a:t>
                      </a:r>
                      <a:endParaRPr lang="en-US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单位校验不通过怎么办？</a:t>
                      </a:r>
                      <a:endParaRPr lang="zh-CN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单位校验是为了验证实习信息的真实性和有效性，系统通过实习单位名称调用接口对比统一社会信用代码，所以必须保证单位名称和代码与工商记录中的一致才能通过校验。</a:t>
                      </a:r>
                      <a:endParaRPr lang="zh-CN" sz="1000"/>
                    </a:p>
                    <a:p>
                      <a:pPr indent="0">
                        <a:buNone/>
                      </a:pPr>
                      <a:r>
                        <a:rPr lang="zh-CN" sz="1000"/>
                        <a:t>报错时建议筛选未校验通过的数据进行修改，若需要重新上传并且单位名称有变化的需要先删除以前的数据。校验结果不是实时出现的，所以要是重新上传之后仍为校验不通过，等待即可。若有实际情况确实没有实习单位填写，则按照实际情况填写单位名称，统一社会信用代码填“无”。</a:t>
                      </a:r>
                      <a:endParaRPr lang="zh-CN" altLang="en-US" sz="1000"/>
                    </a:p>
                  </a:txBody>
                  <a:tcPr marL="12700" marR="12700" marT="12700" vert="horz" anchor="ctr" anchorCtr="0"/>
                </a:tc>
              </a:tr>
              <a:tr h="3994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3</a:t>
                      </a:r>
                      <a:endParaRPr lang="en-US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实习上报联合培养的学生由那个学院上报？</a:t>
                      </a:r>
                      <a:endParaRPr lang="zh-CN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由学籍所在单位报</a:t>
                      </a:r>
                      <a:endParaRPr lang="zh-CN" altLang="en-US" sz="1000"/>
                    </a:p>
                  </a:txBody>
                  <a:tcPr marL="12700" marR="12700" marT="12700" vert="horz" anchor="ctr" anchorCtr="0"/>
                </a:tc>
              </a:tr>
              <a:tr h="3994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4</a:t>
                      </a:r>
                      <a:endParaRPr lang="en-US" altLang="en-US" sz="1000"/>
                    </a:p>
                  </a:txBody>
                  <a:tcPr marL="12700" marR="12700" marT="12700" vert="horz"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实习单位的社会信息代码怎么获得。</a:t>
                      </a:r>
                      <a:endParaRPr lang="zh-CN" altLang="en-US" sz="1000"/>
                    </a:p>
                  </a:txBody>
                  <a:tcPr marL="12700" marR="12700" marT="12700" vert="horz"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>
                          <a:hlinkClick r:id="rId2" tooltip="https://docs.qq.com/sheet/DWkdzYmhiVVN6R2pO"/>
                        </a:rPr>
                        <a:t>1、可通过https://www.cods.org.cn/gscx/ 2、天眼查查询 3、使用系统单个添加自动获取统一信用代码。</a:t>
                      </a:r>
                      <a:endParaRPr lang="zh-CN" altLang="en-US" sz="1000">
                        <a:hlinkClick r:id="rId2" tooltip="https://docs.qq.com/sheet/DWkdzYmhiVVN6R2pO"/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05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5</a:t>
                      </a:r>
                      <a:endParaRPr lang="en-US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二级学院忘记账号密码怎么办？</a:t>
                      </a:r>
                      <a:endParaRPr lang="zh-CN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学院账号忘了，校级管理员可以看到，知道账号的学院，可以自己找回密码</a:t>
                      </a:r>
                      <a:endParaRPr lang="zh-CN" altLang="en-US" sz="100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/>
          <a:p>
            <a:r>
              <a:rPr lang="zh-CN" altLang="en-US"/>
              <a:t>常见问题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27405" y="771747"/>
          <a:ext cx="7033260" cy="357251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45795"/>
                <a:gridCol w="1731645"/>
                <a:gridCol w="4655820"/>
              </a:tblGrid>
              <a:tr h="5391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6</a:t>
                      </a:r>
                      <a:endParaRPr lang="en-US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实习单位是国外的怎么填写？</a:t>
                      </a:r>
                      <a:endParaRPr lang="zh-CN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sz="1000"/>
                        <a:t>国外单位，信用代码可以填无，城市代码可以选国外，其他如实填写</a:t>
                      </a:r>
                      <a:endParaRPr sz="1000"/>
                    </a:p>
                  </a:txBody>
                  <a:tcPr marL="12700" marR="12700" marT="12700" vert="horz" anchor="ctr" anchorCtr="0"/>
                </a:tc>
              </a:tr>
              <a:tr h="6102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7</a:t>
                      </a:r>
                      <a:endParaRPr lang="en-US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保密单位信息代码查不到怎么办？</a:t>
                      </a:r>
                      <a:endParaRPr lang="zh-CN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有些保密单位确实查不到的，统一信用代码可以先填“无”报上来</a:t>
                      </a:r>
                      <a:endParaRPr lang="zh-CN" sz="1000"/>
                    </a:p>
                  </a:txBody>
                  <a:tcPr marL="12700" marR="12700" marT="12700" vert="horz" anchor="ctr" anchorCtr="0"/>
                </a:tc>
              </a:tr>
              <a:tr h="9391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8</a:t>
                      </a:r>
                      <a:endParaRPr lang="en-US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实习数据覆盖规则</a:t>
                      </a:r>
                      <a:endParaRPr lang="zh-CN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在本月上传的同一学号、同一课程代码、同一实习开始和结束时间、同一实习单位数据将会覆盖原数据，但不能覆盖本月之前的数据。如果要大量修改本月之前传错的数据，请先删除错误数据再上传</a:t>
                      </a:r>
                      <a:endParaRPr lang="zh-CN" sz="1000"/>
                    </a:p>
                  </a:txBody>
                  <a:tcPr marL="12700" marR="12700" marT="12700" vert="horz" anchor="ctr" anchorCtr="0"/>
                </a:tc>
              </a:tr>
              <a:tr h="3994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9</a:t>
                      </a:r>
                      <a:endParaRPr lang="en-US" altLang="en-US" sz="1000"/>
                    </a:p>
                  </a:txBody>
                  <a:tcPr marL="12700" marR="12700" marT="12700" vert="horz"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“田野写生”“现场采访”“野外考察”“社会调查”等没有固定单位的实习，如何填写？</a:t>
                      </a:r>
                      <a:endParaRPr lang="zh-CN" sz="1000"/>
                    </a:p>
                  </a:txBody>
                  <a:tcPr marL="12700" marR="12700" marT="12700" vert="horz"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000"/>
                        <a:t>单位名称可填写实习内容名称，代码写无。</a:t>
                      </a:r>
                      <a:endParaRPr lang="zh-CN" altLang="en-US" sz="1000"/>
                    </a:p>
                  </a:txBody>
                  <a:tcPr marL="12700" marR="12700" marT="12700" vert="horz"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15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/>
                        <a:t>10</a:t>
                      </a:r>
                      <a:endParaRPr lang="en-US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哪些实习需要上报？</a:t>
                      </a:r>
                      <a:endParaRPr lang="zh-CN" altLang="en-US" sz="10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/>
                        <a:t>实习是指纳入专业人才培养方案安排，设有课程名称和学分，在校内或校外开展的，具有真实工作情境的，与专业培养目标相关的实践性教育教学活动。例如社科类的调查、师范类的教育实习等。未纳入人才培养方案不记学分的暑期社会实践（学生打暑假工）、志愿服务和军训等不纳入采集上报。</a:t>
                      </a:r>
                      <a:endParaRPr lang="zh-CN" sz="100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612299" y="-889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en-US" altLang="zh-CN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校友邦实习上报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如何从校友邦实习上报模块获取上报数据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校友邦实习上报数据准备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605" y="555625"/>
            <a:ext cx="83502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zh-CN" altLang="en-US" sz="1400">
                <a:ea typeface="宋体" panose="02010600030101010101" pitchFamily="2" charset="-122"/>
                <a:cs typeface="+mn-ea"/>
              </a:rPr>
              <a:t>流程图中的每月上报数据准备工作，在校友邦平台中，可以通过实习上报模块来实现。</a:t>
            </a:r>
            <a:endParaRPr lang="zh-CN" altLang="en-US" sz="1400">
              <a:ea typeface="宋体" panose="02010600030101010101" pitchFamily="2" charset="-122"/>
              <a:cs typeface="+mn-ea"/>
            </a:endParaRPr>
          </a:p>
          <a:p>
            <a:r>
              <a:rPr lang="zh-CN" altLang="en-US" sz="1400">
                <a:ea typeface="宋体" panose="02010600030101010101" pitchFamily="2" charset="-122"/>
                <a:cs typeface="+mn-ea"/>
              </a:rPr>
              <a:t>实习上报模块位置在登录校友邦后，点击左侧导航栏“数据中心”→“实习上报”按钮。</a:t>
            </a:r>
            <a:endParaRPr lang="zh-CN" altLang="en-US" sz="1400">
              <a:ea typeface="宋体" panose="02010600030101010101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347470"/>
            <a:ext cx="8422640" cy="339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300" y="466090"/>
            <a:ext cx="83502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ea typeface="宋体" panose="02010600030101010101" pitchFamily="2" charset="-122"/>
              </a:rPr>
              <a:t>      </a:t>
            </a:r>
            <a:r>
              <a:rPr lang="zh-CN" altLang="en-US" sz="1400">
                <a:ea typeface="宋体" panose="02010600030101010101" pitchFamily="2" charset="-122"/>
              </a:rPr>
              <a:t>通过年份、月份和各项筛选条件，筛选出需要的数据。然后检查各个字段是否有问题，，如有问题可让相关学院、专业或指导老师完善信息。（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</a:rPr>
              <a:t>因教育部有新增字段，导出的信息可能会有部分缺失，需要在线补充或导出后表格中完善</a:t>
            </a:r>
            <a:r>
              <a:rPr lang="zh-CN" altLang="en-US" sz="1400">
                <a:ea typeface="宋体" panose="02010600030101010101" pitchFamily="2" charset="-122"/>
              </a:rPr>
              <a:t>）</a:t>
            </a:r>
            <a:endParaRPr lang="zh-CN" altLang="en-US" sz="1400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203325"/>
            <a:ext cx="8165465" cy="3582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1059815"/>
            <a:ext cx="7907655" cy="33508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校友邦实习上报数据准备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导出上报数据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350" y="555625"/>
            <a:ext cx="792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ea typeface="宋体" panose="02010600030101010101" pitchFamily="2" charset="-122"/>
                <a:cs typeface="+mn-ea"/>
              </a:rPr>
              <a:t>       </a:t>
            </a:r>
            <a:r>
              <a:rPr lang="zh-CN" altLang="en-US" sz="1400">
                <a:ea typeface="宋体" panose="02010600030101010101" pitchFamily="2" charset="-122"/>
                <a:cs typeface="+mn-ea"/>
              </a:rPr>
              <a:t>数据检查无误后，勾选相关学生，点击导出实习上报明细，到右上下载中心下载数据，如果长时间显示报表生成中，可以按F5刷新页面。</a:t>
            </a:r>
            <a:endParaRPr lang="zh-CN" altLang="en-US" sz="1400">
              <a:ea typeface="宋体" panose="02010600030101010101" pitchFamily="2" charset="-122"/>
              <a:cs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3026410" y="4047490"/>
            <a:ext cx="730250" cy="28321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925570" y="4330700"/>
            <a:ext cx="39700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数据无误，点击导出实习上报名明细</a:t>
            </a:r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6804025" y="1491615"/>
            <a:ext cx="484505" cy="6076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436360" y="2099310"/>
            <a:ext cx="2010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点击下载中心，下载导出数据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4204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上报实习数据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如何将数据上报到全国大学生公共服务平台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071880"/>
            <a:ext cx="8622665" cy="3358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全国大学生公共服务系统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上报数据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15" y="555625"/>
            <a:ext cx="80638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点击校友邦实习上报模块中的链接或者直接在浏览器输入</a:t>
            </a:r>
            <a:r>
              <a:rPr lang="en-US" altLang="zh-CN"/>
              <a:t>sx.chsi.com.cn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4140200" y="3364230"/>
            <a:ext cx="441960" cy="5124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705350" y="4084320"/>
            <a:ext cx="4097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在实习上报模块可以直接点击全国大学生公共服务系统，可直接跳转到登入首页或直接输入网址登入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实习上报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全国大学生公共服务系统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上报数据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15" y="555625"/>
            <a:ext cx="73031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上报流程：输入账号，密码，短信验证登入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640" y="917575"/>
            <a:ext cx="8031480" cy="3969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UNIT_TABLE_BEAUTIFY" val="smartTable{ebc90e97-4c81-4751-b51a-66dbfe209db0}"/>
  <p:tag name="TABLE_ENDDRAG_ORIGIN_RECT" val="567*293"/>
  <p:tag name="TABLE_ENDDRAG_RECT" val="65*78*567*293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UNIT_TABLE_BEAUTIFY" val="smartTable{4ca22f9e-45b8-4c12-ab46-fb9a9d02271b}"/>
  <p:tag name="TABLE_ENDDRAG_ORIGIN_RECT" val="526*267"/>
  <p:tag name="TABLE_ENDDRAG_RECT" val="65*60*553*26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ABLE_BEAUTIFY" val="smartTable{4ca22f9e-45b8-4c12-ab46-fb9a9d02271b}"/>
  <p:tag name="TABLE_ENDDRAG_ORIGIN_RECT" val="526*267"/>
  <p:tag name="TABLE_ENDDRAG_RECT" val="65*60*553*267"/>
</p:tagLst>
</file>

<file path=ppt/tags/tag141.xml><?xml version="1.0" encoding="utf-8"?>
<p:tagLst xmlns:p="http://schemas.openxmlformats.org/presentationml/2006/main">
  <p:tag name="COMMONDATA" val="eyJoZGlkIjoiN2JiMTI1N2Y5ZDk2MTViYzdjMDFjMjIwNmNhY2VlY2QifQ=="/>
  <p:tag name="KSO_WPP_MARK_KEY" val="72db1496-f86a-421e-a03f-7698749d013e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2730</Words>
  <Application>WPS 演示</Application>
  <PresentationFormat>全屏显示(16:9)</PresentationFormat>
  <Paragraphs>263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24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DIN Alternate</vt:lpstr>
      <vt:lpstr>Vrinda</vt:lpstr>
      <vt:lpstr>方正黑体简体</vt:lpstr>
      <vt:lpstr>Noto Serif CJK SC</vt:lpstr>
      <vt:lpstr>Arial Unicode MS</vt:lpstr>
      <vt:lpstr>Microsoft YaHei Bold</vt:lpstr>
      <vt:lpstr>Microsoft YaHei Regular</vt:lpstr>
      <vt:lpstr>Noto Serif CJK SC</vt:lpstr>
      <vt:lpstr>方正黑体简体</vt:lpstr>
      <vt:lpstr>Segoe Print</vt:lpstr>
      <vt:lpstr>Kata Bold</vt:lpstr>
      <vt:lpstr>Oxford Regular</vt:lpstr>
      <vt:lpstr>DIN Pro</vt:lpstr>
      <vt:lpstr>Prima Serif Std Roman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实习上报-流程图</vt:lpstr>
      <vt:lpstr>PowerPoint 演示文稿</vt:lpstr>
      <vt:lpstr>实习上报-校友邦实习上报数据准备</vt:lpstr>
      <vt:lpstr>实习上报</vt:lpstr>
      <vt:lpstr>实习上报-校友邦实习上报数据准备-导出上报数据</vt:lpstr>
      <vt:lpstr>PowerPoint 演示文稿</vt:lpstr>
      <vt:lpstr>实习上报-全国大学生公共服务系统-上报数据</vt:lpstr>
      <vt:lpstr>实习上报-全国大学生公共服务系统-上报数据</vt:lpstr>
      <vt:lpstr>实习上报-全国大学生公共服务系统-上报数据</vt:lpstr>
      <vt:lpstr>实习上报-全国大学生公共服务系统-上报数据</vt:lpstr>
      <vt:lpstr>实习上报（校级管理审核学院管理上报的数据，学院上传后要及时审核）</vt:lpstr>
      <vt:lpstr>实习上报-全国大学生公共服务系统-上报数据</vt:lpstr>
      <vt:lpstr>实习上报-全国大学生公共服务系统-上报数据</vt:lpstr>
      <vt:lpstr>实习上报-全国大学生公共服务系统-上报数据</vt:lpstr>
      <vt:lpstr>实习上报-全国大学生公共服务系统-上报数据</vt:lpstr>
      <vt:lpstr>PowerPoint 演示文稿</vt:lpstr>
      <vt:lpstr>方案上报负责人</vt:lpstr>
      <vt:lpstr>方案维度与规则</vt:lpstr>
      <vt:lpstr>方案的上传、编辑与修改</vt:lpstr>
      <vt:lpstr>PowerPoint 演示文稿</vt:lpstr>
      <vt:lpstr>常见问题</vt:lpstr>
      <vt:lpstr>常见问题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黑白调、</cp:lastModifiedBy>
  <cp:revision>576</cp:revision>
  <dcterms:created xsi:type="dcterms:W3CDTF">2026-03-30T07:36:00Z</dcterms:created>
  <dcterms:modified xsi:type="dcterms:W3CDTF">2026-04-02T01:13:46Z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62A367ECC51C46BBB6EA5C9A73C2FAD8_13</vt:lpwstr>
  </property>
</Properties>
</file>